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8" r:id="rId2"/>
    <p:sldId id="260" r:id="rId3"/>
    <p:sldId id="276" r:id="rId4"/>
    <p:sldId id="262" r:id="rId5"/>
    <p:sldId id="292" r:id="rId6"/>
    <p:sldId id="293" r:id="rId7"/>
    <p:sldId id="302" r:id="rId8"/>
    <p:sldId id="295" r:id="rId9"/>
    <p:sldId id="301" r:id="rId10"/>
    <p:sldId id="300" r:id="rId11"/>
    <p:sldId id="297" r:id="rId12"/>
    <p:sldId id="298" r:id="rId13"/>
    <p:sldId id="283" r:id="rId14"/>
  </p:sldIdLst>
  <p:sldSz cx="12188825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Helvetica Neue" panose="020B060402020202020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Source Sans Pro" panose="020B0503030403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  <p15:guide id="3" pos="691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FEF1BC-5351-433B-A39C-22AB66D5E879}">
  <a:tblStyle styleId="{4CFEF1BC-5351-433B-A39C-22AB66D5E8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14"/>
      </p:cViewPr>
      <p:guideLst>
        <p:guide orient="horz" pos="2160"/>
        <p:guide pos="3839"/>
        <p:guide pos="691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2063" y="685800"/>
            <a:ext cx="6094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f42ca1fa3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f42ca1fa3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4608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1900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63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9" name="Google Shape;66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0" name="Google Shape;67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f42ca1fa3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f42ca1fa3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f52b1a86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f52b1a86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153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471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666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4261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0a0b3d10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0a0b3d10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9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 Logo Only (Light)">
  <p:cSld name="TITLE_1">
    <p:bg>
      <p:bgPr>
        <a:solidFill>
          <a:srgbClr val="F3F3F3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/>
        </p:nvSpPr>
        <p:spPr>
          <a:xfrm>
            <a:off x="2661734" y="2967300"/>
            <a:ext cx="68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6000" b="1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6000" b="1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 (Light)">
  <p:cSld name="CUSTOM_1_2">
    <p:bg>
      <p:bgPr>
        <a:solidFill>
          <a:srgbClr val="F3F3F3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 rotWithShape="1">
          <a:blip r:embed="rId2">
            <a:alphaModFix amt="30000"/>
          </a:blip>
          <a:srcRect t="11741" b="4688"/>
          <a:stretch/>
        </p:blipFill>
        <p:spPr>
          <a:xfrm>
            <a:off x="0" y="0"/>
            <a:ext cx="12188948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89125" y="1124712"/>
            <a:ext cx="10610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/>
          <p:nvPr/>
        </p:nvSpPr>
        <p:spPr>
          <a:xfrm>
            <a:off x="3941975" y="5029200"/>
            <a:ext cx="4305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3600" b="1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3600" b="1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642125" y="5715000"/>
            <a:ext cx="4904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●"/>
              <a:defRPr sz="1200">
                <a:solidFill>
                  <a:srgbClr val="707070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 sz="1200">
                <a:solidFill>
                  <a:srgbClr val="707070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 sz="1200">
                <a:solidFill>
                  <a:srgbClr val="707070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●"/>
              <a:defRPr sz="1200">
                <a:solidFill>
                  <a:srgbClr val="707070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 sz="1200">
                <a:solidFill>
                  <a:srgbClr val="707070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 sz="1200">
                <a:solidFill>
                  <a:srgbClr val="707070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●"/>
              <a:defRPr sz="1200">
                <a:solidFill>
                  <a:srgbClr val="707070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 sz="1200">
                <a:solidFill>
                  <a:srgbClr val="707070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 sz="1200">
                <a:solidFill>
                  <a:srgbClr val="70707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790925" y="1856232"/>
            <a:ext cx="106071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2100"/>
              <a:buNone/>
              <a:defRPr>
                <a:solidFill>
                  <a:srgbClr val="70707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400"/>
              <a:buNone/>
              <a:defRPr>
                <a:solidFill>
                  <a:srgbClr val="70707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3"/>
          </p:nvPr>
        </p:nvSpPr>
        <p:spPr>
          <a:xfrm>
            <a:off x="4855464" y="4663440"/>
            <a:ext cx="2469000" cy="2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500"/>
              <a:buChar char="●"/>
              <a:defRPr sz="1500">
                <a:solidFill>
                  <a:srgbClr val="707070"/>
                </a:solidFill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>
                <a:solidFill>
                  <a:srgbClr val="707070"/>
                </a:solidFill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>
                <a:solidFill>
                  <a:srgbClr val="707070"/>
                </a:solidFill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●"/>
              <a:defRPr>
                <a:solidFill>
                  <a:srgbClr val="707070"/>
                </a:solidFill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>
                <a:solidFill>
                  <a:srgbClr val="707070"/>
                </a:solidFill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>
                <a:solidFill>
                  <a:srgbClr val="707070"/>
                </a:solidFill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●"/>
              <a:defRPr>
                <a:solidFill>
                  <a:srgbClr val="707070"/>
                </a:solidFill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○"/>
              <a:defRPr>
                <a:solidFill>
                  <a:srgbClr val="707070"/>
                </a:solidFill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200"/>
              <a:buChar char="■"/>
              <a:defRPr>
                <a:solidFill>
                  <a:srgbClr val="70707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e Slide + Subtitle (Light)">
  <p:cSld name="CUSTOM_5">
    <p:bg>
      <p:bgPr>
        <a:solidFill>
          <a:srgbClr val="F3F3F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/>
        </p:nvSpPr>
        <p:spPr>
          <a:xfrm>
            <a:off x="365669" y="6400800"/>
            <a:ext cx="272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1200" b="1">
                <a:solidFill>
                  <a:srgbClr val="707070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1200" b="1">
              <a:solidFill>
                <a:srgbClr val="707070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6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partan"/>
              <a:buNone/>
              <a:defRPr sz="3600" b="1">
                <a:solidFill>
                  <a:schemeClr val="lt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365760" y="1600200"/>
            <a:ext cx="11421000" cy="43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599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99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999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799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33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65750" y="365750"/>
            <a:ext cx="11376600" cy="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"/>
              <a:buNone/>
              <a:defRPr sz="3600" b="1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11150925" y="6311856"/>
            <a:ext cx="7314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65750" y="1600200"/>
            <a:ext cx="113766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6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760" y="213044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MIGRATION METHODS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718304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IMPORT USING JIRA OR API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94E87B0-3994-0312-58D2-A6675CBF1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449" y="995303"/>
            <a:ext cx="10029825" cy="534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2013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MIGRATION METHODS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IMPORT USING RELOKIA</a:t>
            </a:r>
          </a:p>
        </p:txBody>
      </p:sp>
      <p:pic>
        <p:nvPicPr>
          <p:cNvPr id="3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B1438FA6-4A9D-E0A6-B655-33FF779E9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46" y="1191399"/>
            <a:ext cx="9599758" cy="512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92394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THE TOOL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buFont typeface="Roboto"/>
              <a:buNone/>
            </a:pPr>
            <a:r>
              <a:rPr lang="en-US" dirty="0">
                <a:solidFill>
                  <a:schemeClr val="bg1"/>
                </a:solidFill>
              </a:rPr>
              <a:t>OVERVIEW AND PRICING OF THE TOOL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271BC29-46B7-5BE4-03E7-7F0F1FFFA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468" y="1354098"/>
            <a:ext cx="8165292" cy="485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44474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53"/>
          <p:cNvSpPr/>
          <p:nvPr/>
        </p:nvSpPr>
        <p:spPr>
          <a:xfrm rot="-5400000">
            <a:off x="3090555" y="1649800"/>
            <a:ext cx="1983035" cy="6260454"/>
          </a:xfrm>
          <a:prstGeom prst="rect">
            <a:avLst/>
          </a:prstGeom>
          <a:solidFill>
            <a:schemeClr val="accent6">
              <a:lumMod val="40000"/>
              <a:lumOff val="60000"/>
              <a:alpha val="89803"/>
            </a:schemeClr>
          </a:solidFill>
          <a:ln>
            <a:noFill/>
          </a:ln>
        </p:spPr>
        <p:txBody>
          <a:bodyPr spcFirstLastPara="1" wrap="square" lIns="91401" tIns="45688" rIns="91401" bIns="45688" anchor="ctr" anchorCtr="0">
            <a:noAutofit/>
          </a:bodyPr>
          <a:lstStyle/>
          <a:p>
            <a:pPr algn="ctr"/>
            <a:endParaRPr sz="179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53"/>
          <p:cNvSpPr txBox="1"/>
          <p:nvPr/>
        </p:nvSpPr>
        <p:spPr>
          <a:xfrm>
            <a:off x="10718996" y="6162947"/>
            <a:ext cx="552712" cy="25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1" tIns="45688" rIns="91401" bIns="45688" anchor="t" anchorCtr="0">
            <a:noAutofit/>
          </a:bodyPr>
          <a:lstStyle/>
          <a:p>
            <a:pPr algn="r"/>
            <a:fld id="{00000000-1234-1234-1234-123412341234}" type="slidenum">
              <a:rPr lang="en-US" sz="105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r"/>
              <a:t>13</a:t>
            </a:fld>
            <a:endParaRPr sz="1455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5" name="Google Shape;675;p53"/>
          <p:cNvSpPr txBox="1"/>
          <p:nvPr/>
        </p:nvSpPr>
        <p:spPr>
          <a:xfrm>
            <a:off x="923925" y="3190254"/>
            <a:ext cx="4951209" cy="48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1" tIns="45688" rIns="91401" bIns="45688" anchor="t" anchorCtr="0">
            <a:noAutofit/>
          </a:bodyPr>
          <a:lstStyle/>
          <a:p>
            <a:pPr>
              <a:lnSpc>
                <a:spcPct val="142500"/>
              </a:lnSpc>
            </a:pPr>
            <a:r>
              <a:rPr lang="en-US" sz="2399" dirty="0">
                <a:solidFill>
                  <a:schemeClr val="bg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Contact for more information.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76" name="Google Shape;676;p53"/>
          <p:cNvSpPr/>
          <p:nvPr/>
        </p:nvSpPr>
        <p:spPr>
          <a:xfrm>
            <a:off x="951845" y="3841812"/>
            <a:ext cx="3841826" cy="1523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1" tIns="45688" rIns="91401" bIns="45688" anchor="t" anchorCtr="0">
            <a:noAutofit/>
          </a:bodyPr>
          <a:lstStyle/>
          <a:p>
            <a:r>
              <a:rPr lang="en-US" sz="1999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Sunita Barik</a:t>
            </a:r>
            <a:endParaRPr dirty="0">
              <a:solidFill>
                <a:schemeClr val="bg1"/>
              </a:solidFill>
            </a:endParaRPr>
          </a:p>
          <a:p>
            <a:pPr>
              <a:spcBef>
                <a:spcPts val="1799"/>
              </a:spcBef>
            </a:pPr>
            <a:r>
              <a:rPr lang="en-US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E:</a:t>
            </a:r>
            <a:r>
              <a:rPr lang="en-US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Sunita.barik@compassred.com</a:t>
            </a:r>
            <a:endParaRPr sz="1600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P:</a:t>
            </a:r>
            <a:r>
              <a:rPr lang="en-US" sz="1600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445.228.8665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78" name="Google Shape;678;p53"/>
          <p:cNvSpPr txBox="1"/>
          <p:nvPr/>
        </p:nvSpPr>
        <p:spPr>
          <a:xfrm>
            <a:off x="951845" y="1562211"/>
            <a:ext cx="4923289" cy="52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1" tIns="45688" rIns="91401" bIns="45688" anchor="t" anchorCtr="0">
            <a:noAutofit/>
          </a:bodyPr>
          <a:lstStyle/>
          <a:p>
            <a:pPr>
              <a:lnSpc>
                <a:spcPct val="106875"/>
              </a:lnSpc>
            </a:pPr>
            <a:r>
              <a:rPr lang="en-US" sz="3199" b="1" dirty="0">
                <a:solidFill>
                  <a:schemeClr val="bg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Thank You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642125" y="5715000"/>
            <a:ext cx="4904700" cy="1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DATE | Proprietary &amp; Confidential</a:t>
            </a: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789125" y="1124712"/>
            <a:ext cx="10610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MANAGEMENT TOOLS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2"/>
          </p:nvPr>
        </p:nvSpPr>
        <p:spPr>
          <a:xfrm>
            <a:off x="790925" y="1856232"/>
            <a:ext cx="106071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MIGRATION FROM MONDAY.COM </a:t>
            </a:r>
            <a:endParaRPr dirty="0"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3"/>
          </p:nvPr>
        </p:nvSpPr>
        <p:spPr>
          <a:xfrm>
            <a:off x="4855464" y="4663440"/>
            <a:ext cx="2469000" cy="2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Prepared by</a:t>
            </a:r>
            <a:endParaRPr/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"/>
          <p:cNvSpPr txBox="1">
            <a:spLocks noGrp="1"/>
          </p:cNvSpPr>
          <p:nvPr>
            <p:ph type="body" idx="2"/>
          </p:nvPr>
        </p:nvSpPr>
        <p:spPr>
          <a:xfrm>
            <a:off x="1645920" y="1597500"/>
            <a:ext cx="4448492" cy="73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UNDERSTANDING THE REQUIREMENT</a:t>
            </a:r>
            <a:endParaRPr b="1" dirty="0"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707070"/>
                </a:solidFill>
              </a:rPr>
              <a:t>Migration from Monday.com</a:t>
            </a:r>
            <a:endParaRPr dirty="0">
              <a:solidFill>
                <a:srgbClr val="707070"/>
              </a:solidFill>
            </a:endParaRPr>
          </a:p>
        </p:txBody>
      </p:sp>
      <p:sp>
        <p:nvSpPr>
          <p:cNvPr id="310" name="Google Shape;310;p3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6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311" name="Google Shape;311;p3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12" name="Google Shape;312;p37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STEPS OF PROJECT MANAGEMENT TOOL SELECTION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13" name="Google Shape;313;p37"/>
          <p:cNvCxnSpPr>
            <a:cxnSpLocks/>
          </p:cNvCxnSpPr>
          <p:nvPr/>
        </p:nvCxnSpPr>
        <p:spPr>
          <a:xfrm>
            <a:off x="7210498" y="2630734"/>
            <a:ext cx="0" cy="0"/>
          </a:xfrm>
          <a:prstGeom prst="straightConnector1">
            <a:avLst/>
          </a:prstGeom>
          <a:noFill/>
          <a:ln w="9525" cap="flat" cmpd="sng">
            <a:solidFill>
              <a:srgbClr val="70707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7"/>
          <p:cNvCxnSpPr>
            <a:cxnSpLocks/>
          </p:cNvCxnSpPr>
          <p:nvPr/>
        </p:nvCxnSpPr>
        <p:spPr>
          <a:xfrm>
            <a:off x="7210498" y="2630734"/>
            <a:ext cx="0" cy="0"/>
          </a:xfrm>
          <a:prstGeom prst="straightConnector1">
            <a:avLst/>
          </a:prstGeom>
          <a:noFill/>
          <a:ln w="9525" cap="flat" cmpd="sng">
            <a:solidFill>
              <a:srgbClr val="70707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5" name="Google Shape;315;p37"/>
          <p:cNvSpPr/>
          <p:nvPr/>
        </p:nvSpPr>
        <p:spPr>
          <a:xfrm>
            <a:off x="731520" y="16002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Spartan"/>
                <a:ea typeface="Spartan"/>
                <a:cs typeface="Spartan"/>
                <a:sym typeface="Spartan"/>
              </a:rPr>
              <a:t>1</a:t>
            </a:r>
            <a:endParaRPr sz="24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316" name="Google Shape;316;p37"/>
          <p:cNvSpPr txBox="1">
            <a:spLocks noGrp="1"/>
          </p:cNvSpPr>
          <p:nvPr>
            <p:ph type="body" idx="2"/>
          </p:nvPr>
        </p:nvSpPr>
        <p:spPr>
          <a:xfrm>
            <a:off x="1645920" y="2743200"/>
            <a:ext cx="4448492" cy="73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REQUIREMENT CRITERIA</a:t>
            </a:r>
            <a:endParaRPr b="1" dirty="0"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707070"/>
                </a:solidFill>
              </a:rPr>
              <a:t>Reaquired and Nice-to-have features</a:t>
            </a:r>
            <a:endParaRPr dirty="0">
              <a:solidFill>
                <a:srgbClr val="707070"/>
              </a:solidFill>
            </a:endParaRPr>
          </a:p>
        </p:txBody>
      </p:sp>
      <p:sp>
        <p:nvSpPr>
          <p:cNvPr id="317" name="Google Shape;317;p37"/>
          <p:cNvSpPr/>
          <p:nvPr/>
        </p:nvSpPr>
        <p:spPr>
          <a:xfrm>
            <a:off x="731520" y="27459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Spartan"/>
                <a:ea typeface="Spartan"/>
                <a:cs typeface="Spartan"/>
                <a:sym typeface="Spartan"/>
              </a:rPr>
              <a:t>2</a:t>
            </a:r>
            <a:endParaRPr sz="24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2"/>
          </p:nvPr>
        </p:nvSpPr>
        <p:spPr>
          <a:xfrm>
            <a:off x="1645920" y="3886200"/>
            <a:ext cx="4448492" cy="73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COMPARISON OF PM TOOLS</a:t>
            </a:r>
            <a:endParaRPr b="1" dirty="0"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707070"/>
                </a:solidFill>
              </a:rPr>
              <a:t>Rating the PM tools</a:t>
            </a:r>
            <a:endParaRPr dirty="0">
              <a:solidFill>
                <a:srgbClr val="707070"/>
              </a:solidFill>
            </a:endParaRPr>
          </a:p>
        </p:txBody>
      </p:sp>
      <p:sp>
        <p:nvSpPr>
          <p:cNvPr id="319" name="Google Shape;319;p37"/>
          <p:cNvSpPr/>
          <p:nvPr/>
        </p:nvSpPr>
        <p:spPr>
          <a:xfrm>
            <a:off x="731520" y="38889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Spartan"/>
                <a:ea typeface="Spartan"/>
                <a:cs typeface="Spartan"/>
                <a:sym typeface="Spartan"/>
              </a:rPr>
              <a:t>3</a:t>
            </a:r>
            <a:endParaRPr sz="24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320" name="Google Shape;320;p37"/>
          <p:cNvSpPr txBox="1">
            <a:spLocks noGrp="1"/>
          </p:cNvSpPr>
          <p:nvPr>
            <p:ph type="body" idx="2"/>
          </p:nvPr>
        </p:nvSpPr>
        <p:spPr>
          <a:xfrm>
            <a:off x="1641720" y="5029200"/>
            <a:ext cx="4448492" cy="73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RECOMMENDATION OF TOOL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07070"/>
                </a:solidFill>
              </a:rPr>
              <a:t>Top two PM tools</a:t>
            </a:r>
          </a:p>
        </p:txBody>
      </p:sp>
      <p:sp>
        <p:nvSpPr>
          <p:cNvPr id="321" name="Google Shape;321;p37"/>
          <p:cNvSpPr/>
          <p:nvPr/>
        </p:nvSpPr>
        <p:spPr>
          <a:xfrm>
            <a:off x="727320" y="50319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Spartan"/>
                <a:ea typeface="Spartan"/>
                <a:cs typeface="Spartan"/>
                <a:sym typeface="Spartan"/>
              </a:rPr>
              <a:t>4</a:t>
            </a:r>
            <a:endParaRPr sz="2400" b="1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6" name="Google Shape;316;p37">
            <a:extLst>
              <a:ext uri="{FF2B5EF4-FFF2-40B4-BE49-F238E27FC236}">
                <a16:creationId xmlns:a16="http://schemas.microsoft.com/office/drawing/2014/main" id="{05F22FF5-79A5-0867-8699-50FD8BA7E796}"/>
              </a:ext>
            </a:extLst>
          </p:cNvPr>
          <p:cNvSpPr txBox="1">
            <a:spLocks/>
          </p:cNvSpPr>
          <p:nvPr/>
        </p:nvSpPr>
        <p:spPr>
          <a:xfrm>
            <a:off x="7004612" y="2333700"/>
            <a:ext cx="4448492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Roboto"/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ABOUT THE TOOL</a:t>
            </a:r>
          </a:p>
          <a:p>
            <a:pPr marL="0" indent="0">
              <a:buFont typeface="Roboto"/>
              <a:buNone/>
            </a:pPr>
            <a:r>
              <a:rPr lang="en-US" dirty="0">
                <a:solidFill>
                  <a:srgbClr val="707070"/>
                </a:solidFill>
              </a:rPr>
              <a:t>Overview and Pricing of the Tool</a:t>
            </a:r>
          </a:p>
        </p:txBody>
      </p:sp>
      <p:sp>
        <p:nvSpPr>
          <p:cNvPr id="7" name="Google Shape;317;p37">
            <a:extLst>
              <a:ext uri="{FF2B5EF4-FFF2-40B4-BE49-F238E27FC236}">
                <a16:creationId xmlns:a16="http://schemas.microsoft.com/office/drawing/2014/main" id="{AB2CBACE-0F36-0BB6-750E-A449559AA8C1}"/>
              </a:ext>
            </a:extLst>
          </p:cNvPr>
          <p:cNvSpPr/>
          <p:nvPr/>
        </p:nvSpPr>
        <p:spPr>
          <a:xfrm>
            <a:off x="6090212" y="23364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Spartan"/>
                <a:ea typeface="Spartan"/>
                <a:cs typeface="Spartan"/>
                <a:sym typeface="Spartan"/>
              </a:rPr>
              <a:t>5</a:t>
            </a:r>
            <a:endParaRPr sz="2400" b="1" dirty="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8" name="Google Shape;318;p37">
            <a:extLst>
              <a:ext uri="{FF2B5EF4-FFF2-40B4-BE49-F238E27FC236}">
                <a16:creationId xmlns:a16="http://schemas.microsoft.com/office/drawing/2014/main" id="{58DF737F-5C5A-24CB-8BD8-309A82A6B90D}"/>
              </a:ext>
            </a:extLst>
          </p:cNvPr>
          <p:cNvSpPr txBox="1">
            <a:spLocks/>
          </p:cNvSpPr>
          <p:nvPr/>
        </p:nvSpPr>
        <p:spPr>
          <a:xfrm>
            <a:off x="7004612" y="3476700"/>
            <a:ext cx="4448492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Roboto"/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MIGRATION METHODS</a:t>
            </a:r>
          </a:p>
          <a:p>
            <a:pPr marL="0" indent="0">
              <a:buFont typeface="Roboto"/>
              <a:buNone/>
            </a:pPr>
            <a:r>
              <a:rPr lang="en-US" dirty="0">
                <a:solidFill>
                  <a:srgbClr val="707070"/>
                </a:solidFill>
              </a:rPr>
              <a:t>Compatibility with Monday.com</a:t>
            </a:r>
          </a:p>
        </p:txBody>
      </p:sp>
      <p:sp>
        <p:nvSpPr>
          <p:cNvPr id="9" name="Google Shape;319;p37">
            <a:extLst>
              <a:ext uri="{FF2B5EF4-FFF2-40B4-BE49-F238E27FC236}">
                <a16:creationId xmlns:a16="http://schemas.microsoft.com/office/drawing/2014/main" id="{052E69D4-F22C-BD1D-F061-25E115EE32A0}"/>
              </a:ext>
            </a:extLst>
          </p:cNvPr>
          <p:cNvSpPr/>
          <p:nvPr/>
        </p:nvSpPr>
        <p:spPr>
          <a:xfrm>
            <a:off x="6090212" y="34794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Spartan"/>
                <a:ea typeface="Spartan"/>
                <a:cs typeface="Spartan"/>
                <a:sym typeface="Spartan"/>
              </a:rPr>
              <a:t>6</a:t>
            </a:r>
            <a:endParaRPr sz="2400" b="1" dirty="0"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2" name="Google Shape;320;p37">
            <a:extLst>
              <a:ext uri="{FF2B5EF4-FFF2-40B4-BE49-F238E27FC236}">
                <a16:creationId xmlns:a16="http://schemas.microsoft.com/office/drawing/2014/main" id="{AB5CDD10-CE70-0281-3E60-06BD7F23F4FA}"/>
              </a:ext>
            </a:extLst>
          </p:cNvPr>
          <p:cNvSpPr txBox="1">
            <a:spLocks/>
          </p:cNvSpPr>
          <p:nvPr/>
        </p:nvSpPr>
        <p:spPr>
          <a:xfrm>
            <a:off x="7004612" y="4615200"/>
            <a:ext cx="4448492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Roboto"/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CONCLUSION</a:t>
            </a:r>
          </a:p>
          <a:p>
            <a:pPr marL="0" indent="0">
              <a:buFont typeface="Roboto"/>
              <a:buNone/>
            </a:pPr>
            <a:r>
              <a:rPr lang="en-US" dirty="0">
                <a:solidFill>
                  <a:srgbClr val="707070"/>
                </a:solidFill>
              </a:rPr>
              <a:t>Information about other tools.</a:t>
            </a:r>
          </a:p>
        </p:txBody>
      </p:sp>
      <p:sp>
        <p:nvSpPr>
          <p:cNvPr id="13" name="Google Shape;321;p37">
            <a:extLst>
              <a:ext uri="{FF2B5EF4-FFF2-40B4-BE49-F238E27FC236}">
                <a16:creationId xmlns:a16="http://schemas.microsoft.com/office/drawing/2014/main" id="{80C863D7-BB94-836D-443E-BA26B5874B2C}"/>
              </a:ext>
            </a:extLst>
          </p:cNvPr>
          <p:cNvSpPr/>
          <p:nvPr/>
        </p:nvSpPr>
        <p:spPr>
          <a:xfrm>
            <a:off x="6090212" y="4617900"/>
            <a:ext cx="740700" cy="7407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Spartan"/>
                <a:ea typeface="Spartan"/>
                <a:cs typeface="Spartan"/>
                <a:sym typeface="Spartan"/>
              </a:rPr>
              <a:t>7</a:t>
            </a:r>
            <a:endParaRPr sz="2400" b="1" dirty="0"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THE REQUIREMENT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401250" y="914400"/>
            <a:ext cx="973851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BUSINESS REQUIREMENT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7F2F1AE-CB1D-F4CD-FF86-FA45F8C4A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0" y="1740049"/>
            <a:ext cx="6500668" cy="1839688"/>
          </a:xfrm>
          <a:prstGeom prst="rect">
            <a:avLst/>
          </a:prstGeom>
        </p:spPr>
      </p:pic>
      <p:sp>
        <p:nvSpPr>
          <p:cNvPr id="4" name="Arrow: Bent-Up 3">
            <a:extLst>
              <a:ext uri="{FF2B5EF4-FFF2-40B4-BE49-F238E27FC236}">
                <a16:creationId xmlns:a16="http://schemas.microsoft.com/office/drawing/2014/main" id="{CC5BB74B-ECFE-C2AA-FFED-6B1E5C4FC83F}"/>
              </a:ext>
            </a:extLst>
          </p:cNvPr>
          <p:cNvSpPr/>
          <p:nvPr/>
        </p:nvSpPr>
        <p:spPr>
          <a:xfrm rot="5400000">
            <a:off x="4613190" y="3847071"/>
            <a:ext cx="850392" cy="73152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hape, icon, arrow&#10;&#10;Description automatically generated">
            <a:extLst>
              <a:ext uri="{FF2B5EF4-FFF2-40B4-BE49-F238E27FC236}">
                <a16:creationId xmlns:a16="http://schemas.microsoft.com/office/drawing/2014/main" id="{D36FE99C-A8E5-6834-2C6D-F43716CCB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484" y="3140364"/>
            <a:ext cx="2673927" cy="2673927"/>
          </a:xfrm>
          <a:prstGeom prst="rect">
            <a:avLst/>
          </a:prstGeom>
        </p:spPr>
      </p:pic>
      <p:sp>
        <p:nvSpPr>
          <p:cNvPr id="13" name="Equals 12">
            <a:extLst>
              <a:ext uri="{FF2B5EF4-FFF2-40B4-BE49-F238E27FC236}">
                <a16:creationId xmlns:a16="http://schemas.microsoft.com/office/drawing/2014/main" id="{7B14CD56-C9EF-D09A-15F0-31654DEDB418}"/>
              </a:ext>
            </a:extLst>
          </p:cNvPr>
          <p:cNvSpPr/>
          <p:nvPr/>
        </p:nvSpPr>
        <p:spPr>
          <a:xfrm>
            <a:off x="9023927" y="4020127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Graphic 14" descr="Question Mark with solid fill">
            <a:extLst>
              <a:ext uri="{FF2B5EF4-FFF2-40B4-BE49-F238E27FC236}">
                <a16:creationId xmlns:a16="http://schemas.microsoft.com/office/drawing/2014/main" id="{FBDF7667-D3AC-5966-741E-7AC43BBA7E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32477" y="3724353"/>
            <a:ext cx="1443183" cy="1443183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REQUIREMENT CRITERIA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401250" y="914400"/>
            <a:ext cx="973851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REQUIRED AND NICE-TO-HAVE FEATURES</a:t>
            </a:r>
          </a:p>
        </p:txBody>
      </p:sp>
      <p:graphicFrame>
        <p:nvGraphicFramePr>
          <p:cNvPr id="2" name="Google Shape;380;p41">
            <a:extLst>
              <a:ext uri="{FF2B5EF4-FFF2-40B4-BE49-F238E27FC236}">
                <a16:creationId xmlns:a16="http://schemas.microsoft.com/office/drawing/2014/main" id="{88A5B885-C6C3-70F1-483A-D382D98898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1646909"/>
              </p:ext>
            </p:extLst>
          </p:nvPr>
        </p:nvGraphicFramePr>
        <p:xfrm>
          <a:off x="5800436" y="1191399"/>
          <a:ext cx="5865091" cy="5065507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067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46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30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538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REQUIREMENTS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FOCUS</a:t>
                      </a: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PRIORITY</a:t>
                      </a: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Kanban View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2332882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Simplified Bulk Change 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1077527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Client Status Reporting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656803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Helpful Question Community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980449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Historical Task Search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100714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Migrating </a:t>
                      </a:r>
                      <a:r>
                        <a:rPr lang="en-US" sz="1100" b="0" i="0" u="none" strike="noStrike" cap="none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from Monday</a:t>
                      </a: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.com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351484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Capacity/Sprint/Velocity Reporting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386426"/>
                  </a:ext>
                </a:extLst>
              </a:tr>
              <a:tr h="343227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Track Team Members Capacity/Volume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3068645"/>
                  </a:ext>
                </a:extLst>
              </a:tr>
              <a:tr h="343227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Robust Dependent Task/Story Management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8939732"/>
                  </a:ext>
                </a:extLst>
              </a:tr>
              <a:tr h="315243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Milestone/Epic/Project/Story Structure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94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DUO Multi Factor Authentication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656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Cloud-Hosted and Accessible via a browser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544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Navigation (Easy to Search)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6103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Multiple Views (Backlog, Kanban, Sprint boards) 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GitHub Integration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Integration</a:t>
                      </a: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292"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Workflow Automation is intuitive</a:t>
                      </a:r>
                    </a:p>
                  </a:txBody>
                  <a:tcPr marL="8599" marR="8599" marT="8599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Integration</a:t>
                      </a:r>
                    </a:p>
                  </a:txBody>
                  <a:tcPr marL="33296" marR="33296" marT="33296" marB="33296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206948"/>
                  </a:ext>
                </a:extLst>
              </a:tr>
            </a:tbl>
          </a:graphicData>
        </a:graphic>
      </p:graphicFrame>
      <p:graphicFrame>
        <p:nvGraphicFramePr>
          <p:cNvPr id="3" name="Google Shape;380;p41">
            <a:extLst>
              <a:ext uri="{FF2B5EF4-FFF2-40B4-BE49-F238E27FC236}">
                <a16:creationId xmlns:a16="http://schemas.microsoft.com/office/drawing/2014/main" id="{282F4385-15DC-1A44-62EE-72BDE8A82D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1501871"/>
              </p:ext>
            </p:extLst>
          </p:nvPr>
        </p:nvGraphicFramePr>
        <p:xfrm>
          <a:off x="1773411" y="3666106"/>
          <a:ext cx="2554605" cy="1400175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687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1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1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1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0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US" sz="1100" b="1" i="0" u="none" strike="noStrike" cap="none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C341EA-9899-0C7D-3107-E03A16567D43}"/>
              </a:ext>
            </a:extLst>
          </p:cNvPr>
          <p:cNvSpPr txBox="1"/>
          <p:nvPr/>
        </p:nvSpPr>
        <p:spPr>
          <a:xfrm>
            <a:off x="2155275" y="3244334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>
              <a:buClr>
                <a:schemeClr val="lt1"/>
              </a:buClr>
              <a:buSzPts val="1800"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SCORE SCALE</a:t>
            </a:r>
          </a:p>
        </p:txBody>
      </p:sp>
    </p:spTree>
    <p:extLst>
      <p:ext uri="{BB962C8B-B14F-4D97-AF65-F5344CB8AC3E}">
        <p14:creationId xmlns:p14="http://schemas.microsoft.com/office/powerpoint/2010/main" val="273005998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Spartan"/>
                <a:ea typeface="Spartan"/>
                <a:cs typeface="Spartan"/>
                <a:sym typeface="Spartan"/>
              </a:rPr>
              <a:t>ANALYSIS OF PM TOOLS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401250" y="914400"/>
            <a:ext cx="973851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RATING THE PM TOOLS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F2B6945-891F-CE03-FBD0-2F243047C2F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65675" y="1468500"/>
            <a:ext cx="4018209" cy="4622737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Tools For Comparison</a:t>
            </a:r>
          </a:p>
          <a:p>
            <a:pPr marL="114300" indent="0">
              <a:buNone/>
            </a:pPr>
            <a:endParaRPr lang="en-US" b="1" dirty="0"/>
          </a:p>
          <a:p>
            <a:r>
              <a:rPr lang="en-US" dirty="0"/>
              <a:t>Monday</a:t>
            </a:r>
          </a:p>
          <a:p>
            <a:r>
              <a:rPr lang="en-US" dirty="0"/>
              <a:t>JIRA/Confluence</a:t>
            </a:r>
          </a:p>
          <a:p>
            <a:r>
              <a:rPr lang="en-US" dirty="0"/>
              <a:t>Shortcut</a:t>
            </a:r>
          </a:p>
          <a:p>
            <a:r>
              <a:rPr lang="en-US" dirty="0" err="1"/>
              <a:t>KanbanFlow</a:t>
            </a:r>
            <a:endParaRPr lang="en-US" dirty="0"/>
          </a:p>
          <a:p>
            <a:r>
              <a:rPr lang="en-US" dirty="0" err="1"/>
              <a:t>Kanbanize</a:t>
            </a:r>
            <a:endParaRPr lang="en-US" dirty="0"/>
          </a:p>
          <a:p>
            <a:r>
              <a:rPr lang="en-US" dirty="0"/>
              <a:t>Notion</a:t>
            </a:r>
          </a:p>
          <a:p>
            <a:pPr marL="114300" indent="0">
              <a:buNone/>
            </a:pPr>
            <a:endParaRPr lang="en-US" b="1" dirty="0"/>
          </a:p>
          <a:p>
            <a:pPr marL="114300" indent="0">
              <a:buNone/>
            </a:pPr>
            <a:r>
              <a:rPr lang="en-US" b="1" dirty="0"/>
              <a:t>Methods of Analysis and Rating</a:t>
            </a:r>
          </a:p>
          <a:p>
            <a:pPr marL="114300" indent="0">
              <a:buNone/>
            </a:pPr>
            <a:endParaRPr lang="en-US" b="1" dirty="0"/>
          </a:p>
          <a:p>
            <a:r>
              <a:rPr lang="en-US" dirty="0"/>
              <a:t>Created Dummy Accounts</a:t>
            </a:r>
          </a:p>
          <a:p>
            <a:r>
              <a:rPr lang="en-US" dirty="0"/>
              <a:t>Replicated Project Dashboard</a:t>
            </a:r>
          </a:p>
          <a:p>
            <a:r>
              <a:rPr lang="en-US" dirty="0"/>
              <a:t>Demo Videos and Tutorials</a:t>
            </a:r>
          </a:p>
          <a:p>
            <a:r>
              <a:rPr lang="en-US" dirty="0"/>
              <a:t>Call with Vendors</a:t>
            </a:r>
          </a:p>
          <a:p>
            <a:r>
              <a:rPr lang="en-US" dirty="0"/>
              <a:t>Rating as per requirement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D4900-5874-0FED-B29E-1D9B0F6FA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534" y="914401"/>
            <a:ext cx="7368767" cy="39407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6C0BF33-EDF5-89E2-41F8-BE2B887AB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6533" y="4946630"/>
            <a:ext cx="4433463" cy="13185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099317-15AC-2055-FDD7-382BDEA85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9318" y="4946629"/>
            <a:ext cx="2655983" cy="131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87241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OF TOP TWO TOOLS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COMPARISON OF JIRA AND SHORTCUT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E6FD3-4E4F-4F9D-57F5-7C8E17A6B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237" y="1673225"/>
            <a:ext cx="11436350" cy="351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848520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15TH ANNUAL STATE OF AGILE REPORT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343A43"/>
                </a:solidFill>
                <a:effectLst/>
                <a:latin typeface="GothamBook"/>
              </a:rPr>
              <a:t>GLOBAL STATE OF ENTERPRISE AGILE IN 2021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6ACD39BD-B7C0-AA78-A381-031EDB7300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57"/>
          <a:stretch/>
        </p:blipFill>
        <p:spPr>
          <a:xfrm>
            <a:off x="1474029" y="1392167"/>
            <a:ext cx="9240766" cy="500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0193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3998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OF TOP TWO TOOLS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COMPARISON OF JIRA AND SHORTCUT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DAE232-2400-8716-D772-86CF8E10156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9970459" y="1939830"/>
            <a:ext cx="2145341" cy="3738752"/>
          </a:xfrm>
        </p:spPr>
        <p:txBody>
          <a:bodyPr/>
          <a:lstStyle/>
          <a:p>
            <a:r>
              <a:rPr lang="en-US" dirty="0"/>
              <a:t>Board and List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Multiple Owners</a:t>
            </a:r>
          </a:p>
          <a:p>
            <a:endParaRPr lang="en-US" dirty="0"/>
          </a:p>
          <a:p>
            <a:r>
              <a:rPr lang="en-US" dirty="0"/>
              <a:t>Dependency</a:t>
            </a:r>
          </a:p>
          <a:p>
            <a:endParaRPr lang="en-US" dirty="0"/>
          </a:p>
          <a:p>
            <a:r>
              <a:rPr lang="en-US" dirty="0"/>
              <a:t>RoadMap</a:t>
            </a:r>
          </a:p>
          <a:p>
            <a:endParaRPr lang="en-US" dirty="0"/>
          </a:p>
          <a:p>
            <a:r>
              <a:rPr lang="en-US" dirty="0"/>
              <a:t>Reports</a:t>
            </a:r>
          </a:p>
          <a:p>
            <a:endParaRPr lang="en-US" dirty="0"/>
          </a:p>
          <a:p>
            <a:r>
              <a:rPr lang="en-US" dirty="0"/>
              <a:t>Milestones</a:t>
            </a:r>
          </a:p>
          <a:p>
            <a:endParaRPr lang="en-US" dirty="0"/>
          </a:p>
          <a:p>
            <a:r>
              <a:rPr lang="en-US" dirty="0"/>
              <a:t>Epic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DB8DBB-C609-6946-CC62-781B003A65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35"/>
          <a:stretch/>
        </p:blipFill>
        <p:spPr>
          <a:xfrm>
            <a:off x="674499" y="1268256"/>
            <a:ext cx="9465261" cy="508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81588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CompassRed">
  <a:themeElements>
    <a:clrScheme name="Simple Light">
      <a:dk1>
        <a:srgbClr val="FFFFFF"/>
      </a:dk1>
      <a:lt1>
        <a:srgbClr val="111111"/>
      </a:lt1>
      <a:dk2>
        <a:srgbClr val="949494"/>
      </a:dk2>
      <a:lt2>
        <a:srgbClr val="E83536"/>
      </a:lt2>
      <a:accent1>
        <a:srgbClr val="10A1B9"/>
      </a:accent1>
      <a:accent2>
        <a:srgbClr val="C88600"/>
      </a:accent2>
      <a:accent3>
        <a:srgbClr val="077D72"/>
      </a:accent3>
      <a:accent4>
        <a:srgbClr val="D67979"/>
      </a:accent4>
      <a:accent5>
        <a:srgbClr val="965C8D"/>
      </a:accent5>
      <a:accent6>
        <a:srgbClr val="C3C3C3"/>
      </a:accent6>
      <a:hlink>
        <a:srgbClr val="E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384</Words>
  <Application>Microsoft Office PowerPoint</Application>
  <PresentationFormat>Custom</PresentationFormat>
  <Paragraphs>153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Source Sans Pro</vt:lpstr>
      <vt:lpstr>Spartan</vt:lpstr>
      <vt:lpstr>GothamBook</vt:lpstr>
      <vt:lpstr>Helvetica Neue</vt:lpstr>
      <vt:lpstr>Arial</vt:lpstr>
      <vt:lpstr>Roboto</vt:lpstr>
      <vt:lpstr>Calibri</vt:lpstr>
      <vt:lpstr>CompassRed</vt:lpstr>
      <vt:lpstr>PowerPoint Presentation</vt:lpstr>
      <vt:lpstr>PROJECT MANAGEMENT TOOLS</vt:lpstr>
      <vt:lpstr>AGENDA</vt:lpstr>
      <vt:lpstr>UNDERSTANDING THE REQUIREMENT</vt:lpstr>
      <vt:lpstr>REQUIREMENT CRITERIA</vt:lpstr>
      <vt:lpstr>ANALYSIS OF PM TOOLS</vt:lpstr>
      <vt:lpstr>COMPARISON OF TOP TWO TOOLS</vt:lpstr>
      <vt:lpstr>15TH ANNUAL STATE OF AGILE REPORT</vt:lpstr>
      <vt:lpstr>COMPARISON OF TOP TWO TOOLS</vt:lpstr>
      <vt:lpstr>MIGRATION METHODS</vt:lpstr>
      <vt:lpstr>MIGRATION METHODS</vt:lpstr>
      <vt:lpstr>ABOUT THE TOOL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Barik,Sunita</cp:lastModifiedBy>
  <cp:revision>38</cp:revision>
  <dcterms:modified xsi:type="dcterms:W3CDTF">2023-03-08T12:14:12Z</dcterms:modified>
</cp:coreProperties>
</file>